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422" r:id="rId2"/>
    <p:sldId id="260" r:id="rId3"/>
    <p:sldId id="261" r:id="rId4"/>
    <p:sldId id="262" r:id="rId5"/>
    <p:sldId id="269" r:id="rId6"/>
    <p:sldId id="277" r:id="rId7"/>
    <p:sldId id="286" r:id="rId8"/>
    <p:sldId id="290" r:id="rId9"/>
    <p:sldId id="307" r:id="rId10"/>
    <p:sldId id="310" r:id="rId11"/>
    <p:sldId id="320" r:id="rId12"/>
    <p:sldId id="326" r:id="rId13"/>
    <p:sldId id="339" r:id="rId14"/>
    <p:sldId id="369" r:id="rId15"/>
    <p:sldId id="374" r:id="rId16"/>
    <p:sldId id="377" r:id="rId17"/>
    <p:sldId id="378" r:id="rId18"/>
    <p:sldId id="379" r:id="rId19"/>
    <p:sldId id="382" r:id="rId20"/>
    <p:sldId id="387" r:id="rId21"/>
    <p:sldId id="399" r:id="rId22"/>
    <p:sldId id="401" r:id="rId23"/>
    <p:sldId id="417" r:id="rId24"/>
    <p:sldId id="418" r:id="rId25"/>
    <p:sldId id="419" r:id="rId26"/>
    <p:sldId id="42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20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29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5588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47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552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03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39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7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52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1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66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405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9917A3-4006-42B9-B3AB-84CD8AF388D9}" type="datetimeFigureOut">
              <a:rPr lang="zh-CN" altLang="en-US" smtClean="0"/>
              <a:t>2020/9/15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A52BEF-9BBD-4A0C-BFCE-EE060EA28F3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14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24328"/>
          </a:xfrm>
        </p:spPr>
        <p:txBody>
          <a:bodyPr>
            <a:normAutofit/>
          </a:bodyPr>
          <a:lstStyle/>
          <a:p>
            <a:pPr algn="ctr"/>
            <a:r>
              <a:rPr lang="zh-CN" altLang="en-US" sz="6600" dirty="0" smtClean="0"/>
              <a:t>第</a:t>
            </a:r>
            <a:r>
              <a:rPr lang="en-US" altLang="zh-CN" sz="6600" dirty="0" smtClean="0"/>
              <a:t>8</a:t>
            </a:r>
            <a:r>
              <a:rPr lang="zh-CN" altLang="en-US" sz="6600" dirty="0" smtClean="0"/>
              <a:t>章</a:t>
            </a:r>
            <a:r>
              <a:rPr lang="en-US" altLang="zh-CN" sz="6600" dirty="0"/>
              <a:t> </a:t>
            </a:r>
            <a:r>
              <a:rPr lang="en-US" altLang="zh-CN" sz="6600" dirty="0" smtClean="0"/>
              <a:t> </a:t>
            </a:r>
            <a:r>
              <a:rPr lang="zh-CN" altLang="en-US" sz="6600" dirty="0" smtClean="0"/>
              <a:t>信息</a:t>
            </a:r>
            <a:r>
              <a:rPr lang="zh-CN" altLang="en-US" sz="6600" dirty="0" smtClean="0"/>
              <a:t>安全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200489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8.3.2  </a:t>
            </a:r>
            <a:r>
              <a:rPr lang="zh-CN" altLang="en-US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物理环境安全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493282"/>
          </a:xfrm>
        </p:spPr>
        <p:txBody>
          <a:bodyPr>
            <a:normAutofit fontScale="32500" lnSpcReduction="20000"/>
          </a:bodyPr>
          <a:lstStyle/>
          <a:p>
            <a:pPr marL="201168" lvl="1" indent="0">
              <a:buNone/>
            </a:pPr>
            <a:r>
              <a:rPr lang="en-US" altLang="zh-CN" sz="4600" b="1" kern="100" dirty="0">
                <a:latin typeface="+mn-ea"/>
              </a:rPr>
              <a:t>8. </a:t>
            </a:r>
            <a:r>
              <a:rPr lang="zh-CN" altLang="en-US" sz="4600" b="1" kern="100" dirty="0">
                <a:latin typeface="+mn-ea"/>
              </a:rPr>
              <a:t>温度、湿度控制要求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机房应设置温度、湿度自动调节设施，使机房温度、湿度的变化在设备运行允许的范围内。</a:t>
            </a:r>
          </a:p>
          <a:p>
            <a:pPr marL="201168" lvl="1" indent="0">
              <a:buNone/>
            </a:pPr>
            <a:r>
              <a:rPr lang="en-US" altLang="zh-CN" sz="4600" b="1" kern="100" dirty="0">
                <a:latin typeface="+mn-ea"/>
              </a:rPr>
              <a:t>9. </a:t>
            </a:r>
            <a:r>
              <a:rPr lang="zh-CN" altLang="en-US" sz="4600" b="1" kern="100" dirty="0">
                <a:latin typeface="+mn-ea"/>
              </a:rPr>
              <a:t>电力供应要求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1</a:t>
            </a:r>
            <a:r>
              <a:rPr lang="zh-CN" altLang="en-US" sz="4600" kern="100" dirty="0">
                <a:latin typeface="+mn-ea"/>
              </a:rPr>
              <a:t>）应在机房供电线路上配置稳压器和过电压防护设备。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2</a:t>
            </a:r>
            <a:r>
              <a:rPr lang="zh-CN" altLang="en-US" sz="4600" kern="100" dirty="0">
                <a:latin typeface="+mn-ea"/>
              </a:rPr>
              <a:t>）应提供短期的备用电力供应，至少满足设备在断电情况下的正常运行要求。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3</a:t>
            </a:r>
            <a:r>
              <a:rPr lang="zh-CN" altLang="en-US" sz="4600" kern="100" dirty="0">
                <a:latin typeface="+mn-ea"/>
              </a:rPr>
              <a:t>）应设置冗余或并行的电力电缆线路为计算机系统供电。</a:t>
            </a:r>
          </a:p>
          <a:p>
            <a:pPr marL="201168" lvl="1" indent="0">
              <a:buNone/>
            </a:pPr>
            <a:r>
              <a:rPr lang="en-US" altLang="zh-CN" sz="4600" b="1" kern="100" dirty="0">
                <a:latin typeface="+mn-ea"/>
              </a:rPr>
              <a:t>10. </a:t>
            </a:r>
            <a:r>
              <a:rPr lang="zh-CN" altLang="en-US" sz="4600" b="1" kern="100" dirty="0">
                <a:latin typeface="+mn-ea"/>
              </a:rPr>
              <a:t>电磁防护要求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1</a:t>
            </a:r>
            <a:r>
              <a:rPr lang="zh-CN" altLang="en-US" sz="4600" kern="100" dirty="0">
                <a:latin typeface="+mn-ea"/>
              </a:rPr>
              <a:t>）电源线和通信线缆应隔离铺设，避免互相干扰。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2</a:t>
            </a:r>
            <a:r>
              <a:rPr lang="zh-CN" altLang="en-US" sz="4600" kern="100" dirty="0">
                <a:latin typeface="+mn-ea"/>
              </a:rPr>
              <a:t>）应对关键设备实施电磁屏蔽。</a:t>
            </a:r>
          </a:p>
          <a:p>
            <a:pPr marL="201168" lvl="1" indent="0">
              <a:buNone/>
            </a:pPr>
            <a:r>
              <a:rPr lang="en-US" altLang="zh-CN" sz="4600" b="1" kern="100" dirty="0">
                <a:latin typeface="+mn-ea"/>
              </a:rPr>
              <a:t>11. </a:t>
            </a:r>
            <a:r>
              <a:rPr lang="zh-CN" altLang="en-US" sz="4600" b="1" kern="100" dirty="0">
                <a:latin typeface="+mn-ea"/>
              </a:rPr>
              <a:t>云计算的物理和环境安全要求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1</a:t>
            </a:r>
            <a:r>
              <a:rPr lang="zh-CN" altLang="en-US" sz="4600" kern="100" dirty="0">
                <a:latin typeface="+mn-ea"/>
              </a:rPr>
              <a:t>）确保云计算、承载云租户账户信息、鉴别信息、系统信息及运行关键业务和数据的物理设备均位于中国境内。</a:t>
            </a:r>
          </a:p>
          <a:p>
            <a:pPr marL="201168" lvl="1" indent="0">
              <a:buNone/>
            </a:pPr>
            <a:r>
              <a:rPr lang="zh-CN" altLang="en-US" sz="4600" kern="100" dirty="0">
                <a:latin typeface="+mn-ea"/>
              </a:rPr>
              <a:t>（</a:t>
            </a:r>
            <a:r>
              <a:rPr lang="en-US" altLang="zh-CN" sz="4600" kern="100" dirty="0">
                <a:latin typeface="+mn-ea"/>
              </a:rPr>
              <a:t>2</a:t>
            </a:r>
            <a:r>
              <a:rPr lang="zh-CN" altLang="en-US" sz="4600" kern="100" dirty="0">
                <a:latin typeface="+mn-ea"/>
              </a:rPr>
              <a:t>）互联网数据中心</a:t>
            </a:r>
            <a:r>
              <a:rPr lang="en-US" altLang="zh-CN" sz="4600" kern="100" dirty="0">
                <a:latin typeface="+mn-ea"/>
              </a:rPr>
              <a:t>IDC</a:t>
            </a:r>
            <a:r>
              <a:rPr lang="zh-CN" altLang="en-US" sz="4600" kern="100" dirty="0">
                <a:latin typeface="+mn-ea"/>
              </a:rPr>
              <a:t>应具有国家相关部门颁发的</a:t>
            </a:r>
            <a:r>
              <a:rPr lang="en-US" altLang="zh-CN" sz="4600" kern="100" dirty="0">
                <a:latin typeface="+mn-ea"/>
              </a:rPr>
              <a:t>IDC</a:t>
            </a:r>
            <a:r>
              <a:rPr lang="zh-CN" altLang="en-US" sz="4600" kern="100" dirty="0">
                <a:latin typeface="+mn-ea"/>
              </a:rPr>
              <a:t>运营资质。</a:t>
            </a:r>
          </a:p>
          <a:p>
            <a:pPr marL="201168" lvl="1" indent="0">
              <a:buNone/>
            </a:pPr>
            <a:r>
              <a:rPr lang="en-US" altLang="zh-CN" sz="4600" b="1" kern="100" dirty="0">
                <a:latin typeface="+mn-ea"/>
              </a:rPr>
              <a:t>12. </a:t>
            </a:r>
            <a:r>
              <a:rPr lang="zh-CN" altLang="en-US" sz="4600" b="1" kern="100" dirty="0">
                <a:latin typeface="+mn-ea"/>
              </a:rPr>
              <a:t>移动互联的物理和环境安全</a:t>
            </a:r>
            <a:r>
              <a:rPr lang="zh-CN" altLang="en-US" sz="4600" b="1" kern="100" dirty="0" smtClean="0">
                <a:latin typeface="+mn-ea"/>
              </a:rPr>
              <a:t>要求</a:t>
            </a:r>
            <a:endParaRPr lang="zh-CN" altLang="en-US" sz="4600" b="1" kern="100" dirty="0">
              <a:latin typeface="+mn-ea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lvl="1"/>
            <a:endParaRPr lang="zh-CN" altLang="en-US" b="1" kern="1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R="0" lvl="1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8160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8.3.3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物理设备安全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安全硬件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网络物理安全隔离卡。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）网络安全物理隔离器。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6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）物理隔离网闸。</a:t>
            </a:r>
          </a:p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安全芯片</a:t>
            </a: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832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8.4 </a:t>
            </a:r>
            <a:r>
              <a:rPr lang="zh-CN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网络</a:t>
            </a:r>
            <a:r>
              <a:rPr lang="zh-CN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安全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8.4.1 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网络安全及管理概述</a:t>
            </a:r>
          </a:p>
          <a:p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1.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网络安全的概念</a:t>
            </a:r>
          </a:p>
          <a:p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．网络管理的概念</a:t>
            </a:r>
          </a:p>
          <a:p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3.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网络管理的分类</a:t>
            </a:r>
          </a:p>
          <a:p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）对网络设备的管理，即针对交换机、路由器等主干网络进行管理。</a:t>
            </a:r>
          </a:p>
          <a:p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）对接入的内部计算机、服务器等进行管理。</a:t>
            </a:r>
          </a:p>
          <a:p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）对行为的管理，即针对用户使用网络的行为进行管理。</a:t>
            </a:r>
          </a:p>
          <a:p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）对网络设备硬件资产进行管理等。</a:t>
            </a:r>
          </a:p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6109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8.4.2 </a:t>
            </a:r>
            <a:r>
              <a:rPr lang="en-US" altLang="zh-CN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防火墙</a:t>
            </a:r>
            <a:endParaRPr lang="zh-CN" altLang="en-US" sz="2800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0678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19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9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防火墙的功能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）入侵检测功能。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）网络地址转换功能。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）网络操作的审计监控功能。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）强化网络安全服务。</a:t>
            </a:r>
          </a:p>
          <a:p>
            <a:r>
              <a:rPr lang="en-US" altLang="zh-CN" sz="19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9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防火墙的类型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）根据软、硬件形式可以分为软件防火墙、硬件防火墙和芯片级防火墙三类。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）根据防火墙技术可以分为包过滤型和应用代理型两类。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）根据防火墙结构可以分为单一主机防火墙、路由器集成式防火墙和分布式防火墙三类。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）根据防火墙的应用部署位置可以分为边界防火墙、个人防火墙和混合防火墙三类。</a:t>
            </a:r>
          </a:p>
          <a:p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19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）根据防火墙性能可以分为百兆级防火墙、千兆级防火墙和万兆级防火墙等。</a:t>
            </a:r>
          </a:p>
          <a:p>
            <a:r>
              <a:rPr lang="en-US" altLang="zh-CN" sz="19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19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防火墙的优缺点</a:t>
            </a:r>
          </a:p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2560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8.4.3  </a:t>
            </a:r>
            <a:r>
              <a:rPr lang="zh-CN" altLang="en-US" sz="2800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入侵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检测系统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zh-CN" sz="17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7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入侵检测系统简介</a:t>
            </a:r>
          </a:p>
          <a:p>
            <a:pPr lvl="0"/>
            <a:r>
              <a:rPr lang="en-US" altLang="zh-CN" sz="17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7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入侵检测系统的功能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）监测并分析用户和系统的活动。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）核查系统配置和漏洞。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）对操作系统进行日志管理，并识别违反安全策略的用户活动。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）针对已发现的攻击行为做出适当的反应，如告警、中止进程等。</a:t>
            </a:r>
          </a:p>
          <a:p>
            <a:pPr lvl="0"/>
            <a:r>
              <a:rPr lang="en-US" altLang="zh-CN" sz="17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17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入侵检测系统的分类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）按入侵检测形态分为硬件入侵检测系统和软件入侵检测系统。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）按目标系统的类型分为网络入侵检测系统和主机入侵检测系统。</a:t>
            </a:r>
          </a:p>
          <a:p>
            <a:pPr lvl="0"/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）按系统结构分为集中式入侵检测系统和分布式入侵检测系统。</a:t>
            </a: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1577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8.4.3 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入侵检测系统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84048" lvl="2" indent="0">
              <a:buNone/>
            </a:pPr>
            <a:r>
              <a:rPr lang="en-US" altLang="zh-CN" b="1" kern="100" dirty="0">
                <a:latin typeface="+mn-ea"/>
              </a:rPr>
              <a:t>4. </a:t>
            </a:r>
            <a:r>
              <a:rPr lang="zh-CN" altLang="en-US" b="1" kern="100" dirty="0">
                <a:latin typeface="+mn-ea"/>
              </a:rPr>
              <a:t>入侵检测系统的架构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一个完整的入侵检测系统包含如下几个模块：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1</a:t>
            </a:r>
            <a:r>
              <a:rPr lang="zh-CN" altLang="en-US" kern="100" dirty="0">
                <a:latin typeface="+mn-ea"/>
              </a:rPr>
              <a:t>）事件产生器：从整个计算环境中获得事件，并向系统的其他部分提供此事件。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2</a:t>
            </a:r>
            <a:r>
              <a:rPr lang="zh-CN" altLang="en-US" kern="100" dirty="0">
                <a:latin typeface="+mn-ea"/>
              </a:rPr>
              <a:t>）事件分析器：分析数据，发现危险和异常事件，通知响应单元。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3</a:t>
            </a:r>
            <a:r>
              <a:rPr lang="zh-CN" altLang="en-US" kern="100" dirty="0">
                <a:latin typeface="+mn-ea"/>
              </a:rPr>
              <a:t>）响应单元：对分析结果做出反应。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4</a:t>
            </a:r>
            <a:r>
              <a:rPr lang="zh-CN" altLang="en-US" kern="100" dirty="0">
                <a:latin typeface="+mn-ea"/>
              </a:rPr>
              <a:t>）事件数据库：存放各种中间和最终数据。</a:t>
            </a:r>
          </a:p>
          <a:p>
            <a:pPr marL="384048" lvl="2" indent="0">
              <a:buNone/>
            </a:pPr>
            <a:r>
              <a:rPr lang="en-US" altLang="zh-CN" b="1" kern="100" dirty="0">
                <a:latin typeface="+mn-ea"/>
              </a:rPr>
              <a:t>5. </a:t>
            </a:r>
            <a:r>
              <a:rPr lang="zh-CN" altLang="en-US" b="1" kern="100" dirty="0">
                <a:latin typeface="+mn-ea"/>
              </a:rPr>
              <a:t>入侵检测系统的局限性 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1</a:t>
            </a:r>
            <a:r>
              <a:rPr lang="zh-CN" altLang="en-US" kern="100" dirty="0">
                <a:latin typeface="+mn-ea"/>
              </a:rPr>
              <a:t>）对用户知识要求较高，配置、操作和管理使用较为复杂。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2</a:t>
            </a:r>
            <a:r>
              <a:rPr lang="zh-CN" altLang="en-US" kern="100" dirty="0">
                <a:latin typeface="+mn-ea"/>
              </a:rPr>
              <a:t>）由于网络发展迅速，对入侵检测系统的处理性能要求越来越高，现有技术难以满足实际需要。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3</a:t>
            </a:r>
            <a:r>
              <a:rPr lang="zh-CN" altLang="en-US" kern="100" dirty="0">
                <a:latin typeface="+mn-ea"/>
              </a:rPr>
              <a:t>）虚警率较高，用户处理的负担重。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4</a:t>
            </a:r>
            <a:r>
              <a:rPr lang="zh-CN" altLang="en-US" kern="100" dirty="0">
                <a:latin typeface="+mn-ea"/>
              </a:rPr>
              <a:t>）由于告警信息记录的不完整，许多告警信息可能无法与入侵行为相关联，难以得到有用的结果。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5</a:t>
            </a:r>
            <a:r>
              <a:rPr lang="zh-CN" altLang="en-US" kern="100" dirty="0">
                <a:latin typeface="+mn-ea"/>
              </a:rPr>
              <a:t>）在应对对自身的攻击时，对其他数据的检测也可能会被抑制或受到影响。</a:t>
            </a:r>
          </a:p>
          <a:p>
            <a:pPr marL="384048" marR="0" lvl="2" indent="0" rtl="0">
              <a:buNone/>
            </a:pPr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1689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8.4.4 </a:t>
            </a:r>
            <a:r>
              <a:rPr lang="zh-CN" altLang="en-US" sz="2800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虚拟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专用网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sz="1600" b="1" kern="100" dirty="0">
                <a:latin typeface="+mn-ea"/>
              </a:rPr>
              <a:t>1. </a:t>
            </a:r>
            <a:r>
              <a:rPr lang="zh-CN" altLang="en-US" sz="1600" b="1" kern="100" dirty="0">
                <a:latin typeface="+mn-ea"/>
              </a:rPr>
              <a:t>虚拟专用网的功能</a:t>
            </a:r>
          </a:p>
          <a:p>
            <a:pPr lvl="0"/>
            <a:r>
              <a:rPr lang="en-US" altLang="zh-CN" sz="1600" b="1" kern="100" dirty="0">
                <a:latin typeface="+mn-ea"/>
              </a:rPr>
              <a:t>2. </a:t>
            </a:r>
            <a:r>
              <a:rPr lang="zh-CN" altLang="en-US" sz="1600" b="1" kern="100" dirty="0">
                <a:latin typeface="+mn-ea"/>
              </a:rPr>
              <a:t>虚拟专用网的实现方式</a:t>
            </a:r>
          </a:p>
          <a:p>
            <a:pPr lvl="0"/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1</a:t>
            </a:r>
            <a:r>
              <a:rPr lang="zh-CN" altLang="en-US" sz="1600" kern="100" dirty="0">
                <a:latin typeface="+mn-ea"/>
              </a:rPr>
              <a:t>）服务器虚拟专用网：在大型局域网中，通过在网络中心搭建虚拟专用网服务器的方式实现。 </a:t>
            </a:r>
          </a:p>
          <a:p>
            <a:pPr lvl="0"/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2</a:t>
            </a:r>
            <a:r>
              <a:rPr lang="zh-CN" altLang="en-US" sz="1600" kern="100" dirty="0">
                <a:latin typeface="+mn-ea"/>
              </a:rPr>
              <a:t>）软件虚拟专用网：通过专用的软件实现。</a:t>
            </a:r>
          </a:p>
          <a:p>
            <a:pPr lvl="0"/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3</a:t>
            </a:r>
            <a:r>
              <a:rPr lang="zh-CN" altLang="en-US" sz="1600" kern="100" dirty="0">
                <a:latin typeface="+mn-ea"/>
              </a:rPr>
              <a:t>）硬件虚拟专用网：通过专用的硬件实现。</a:t>
            </a:r>
          </a:p>
          <a:p>
            <a:pPr lvl="0"/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4</a:t>
            </a:r>
            <a:r>
              <a:rPr lang="zh-CN" altLang="en-US" sz="1600" kern="100" dirty="0">
                <a:latin typeface="+mn-ea"/>
              </a:rPr>
              <a:t>）集成虚拟专用网：某些硬件设备如路由器、防火墙等都含有虚拟专用网功能，但是一般拥有虚拟专用网</a:t>
            </a:r>
            <a:r>
              <a:rPr lang="zh-CN" altLang="en-US" sz="1600" kern="100" dirty="0" smtClean="0">
                <a:latin typeface="+mn-ea"/>
              </a:rPr>
              <a:t>功</a:t>
            </a:r>
            <a:endParaRPr lang="en-US" altLang="zh-CN" sz="1600" kern="100" dirty="0" smtClean="0">
              <a:latin typeface="+mn-ea"/>
            </a:endParaRPr>
          </a:p>
          <a:p>
            <a:pPr lvl="0"/>
            <a:r>
              <a:rPr lang="zh-CN" altLang="en-US" sz="1600" kern="100" dirty="0" smtClean="0">
                <a:latin typeface="+mn-ea"/>
              </a:rPr>
              <a:t>能</a:t>
            </a:r>
            <a:r>
              <a:rPr lang="zh-CN" altLang="en-US" sz="1600" kern="100" dirty="0">
                <a:latin typeface="+mn-ea"/>
              </a:rPr>
              <a:t>的硬件设备通常比没有这一功能的价格昂贵。</a:t>
            </a:r>
          </a:p>
          <a:p>
            <a:pPr lvl="0"/>
            <a:r>
              <a:rPr lang="en-US" altLang="zh-CN" sz="1600" b="1" kern="100" dirty="0">
                <a:latin typeface="+mn-ea"/>
              </a:rPr>
              <a:t>3. </a:t>
            </a:r>
            <a:r>
              <a:rPr lang="zh-CN" altLang="en-US" sz="1600" b="1" kern="100" dirty="0">
                <a:latin typeface="+mn-ea"/>
              </a:rPr>
              <a:t>虚拟专用网的优缺点</a:t>
            </a:r>
          </a:p>
          <a:p>
            <a:pPr marR="0" lvl="0" rtl="0"/>
            <a:endParaRPr lang="zh-CN" altLang="en-US" b="1" i="0" u="none" strike="noStrike" kern="100" baseline="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8313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kern="100" dirty="0" smtClean="0">
                <a:solidFill>
                  <a:srgbClr val="2F5496"/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 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8.4.5  </a:t>
            </a:r>
            <a:r>
              <a:rPr lang="zh-CN" altLang="en-US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无线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网络安全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566928" lvl="3" indent="0">
              <a:buNone/>
            </a:pPr>
            <a:r>
              <a:rPr lang="en-US" altLang="zh-CN" b="1" kern="100" dirty="0">
                <a:latin typeface="+mn-ea"/>
              </a:rPr>
              <a:t>1. </a:t>
            </a:r>
            <a:r>
              <a:rPr lang="zh-CN" altLang="en-US" b="1" kern="100" dirty="0">
                <a:latin typeface="+mn-ea"/>
              </a:rPr>
              <a:t>无线网络</a:t>
            </a:r>
          </a:p>
          <a:p>
            <a:pPr marL="566928" lvl="3" indent="0">
              <a:buNone/>
            </a:pPr>
            <a:r>
              <a:rPr lang="en-US" altLang="zh-CN" b="1" kern="100" dirty="0">
                <a:latin typeface="+mn-ea"/>
              </a:rPr>
              <a:t>2. </a:t>
            </a:r>
            <a:r>
              <a:rPr lang="zh-CN" altLang="en-US" b="1" kern="100" dirty="0">
                <a:latin typeface="+mn-ea"/>
              </a:rPr>
              <a:t>无线网络的安全问题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1</a:t>
            </a:r>
            <a:r>
              <a:rPr lang="zh-CN" altLang="en-US" kern="100" dirty="0">
                <a:latin typeface="+mn-ea"/>
              </a:rPr>
              <a:t>）非法用户接入。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2</a:t>
            </a:r>
            <a:r>
              <a:rPr lang="zh-CN" altLang="en-US" kern="100" dirty="0">
                <a:latin typeface="+mn-ea"/>
              </a:rPr>
              <a:t>）假冒攻击（钓鱼攻击）。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3</a:t>
            </a:r>
            <a:r>
              <a:rPr lang="zh-CN" altLang="en-US" kern="100" dirty="0">
                <a:latin typeface="+mn-ea"/>
              </a:rPr>
              <a:t>）无线窃听。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4</a:t>
            </a:r>
            <a:r>
              <a:rPr lang="zh-CN" altLang="en-US" kern="100" dirty="0">
                <a:latin typeface="+mn-ea"/>
              </a:rPr>
              <a:t>）信息篡改。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5</a:t>
            </a:r>
            <a:r>
              <a:rPr lang="zh-CN" altLang="en-US" kern="100" dirty="0">
                <a:latin typeface="+mn-ea"/>
              </a:rPr>
              <a:t>）重传攻击。</a:t>
            </a:r>
          </a:p>
          <a:p>
            <a:pPr marL="566928" lvl="3" indent="0">
              <a:buNone/>
            </a:pPr>
            <a:r>
              <a:rPr lang="en-US" altLang="zh-CN" b="1" kern="100" dirty="0">
                <a:latin typeface="+mn-ea"/>
              </a:rPr>
              <a:t>3. </a:t>
            </a:r>
            <a:r>
              <a:rPr lang="zh-CN" altLang="en-US" b="1" kern="100" dirty="0">
                <a:latin typeface="+mn-ea"/>
              </a:rPr>
              <a:t>无线网络安全技术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1</a:t>
            </a:r>
            <a:r>
              <a:rPr lang="zh-CN" altLang="en-US" kern="100" dirty="0">
                <a:latin typeface="+mn-ea"/>
              </a:rPr>
              <a:t>）更改无线网络默认设置。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2</a:t>
            </a:r>
            <a:r>
              <a:rPr lang="zh-CN" altLang="en-US" kern="100" dirty="0">
                <a:latin typeface="+mn-ea"/>
              </a:rPr>
              <a:t>）完善加密机制。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3</a:t>
            </a:r>
            <a:r>
              <a:rPr lang="zh-CN" altLang="en-US" kern="100" dirty="0">
                <a:latin typeface="+mn-ea"/>
              </a:rPr>
              <a:t>）不可否认机制。</a:t>
            </a:r>
          </a:p>
          <a:p>
            <a:pPr marL="566928" lvl="3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4</a:t>
            </a:r>
            <a:r>
              <a:rPr lang="zh-CN" altLang="en-US" kern="100" dirty="0">
                <a:latin typeface="+mn-ea"/>
              </a:rPr>
              <a:t>）隐藏无线路由。</a:t>
            </a:r>
          </a:p>
          <a:p>
            <a:pPr marL="566928" marR="0" lvl="3" indent="0" rtl="0">
              <a:buNone/>
            </a:pPr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2632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8.5 </a:t>
            </a:r>
            <a:r>
              <a:rPr lang="zh-CN" altLang="en-US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系统安全</a:t>
            </a:r>
            <a:endParaRPr lang="zh-CN" altLang="en-US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8.5.1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系统安全概述</a:t>
            </a:r>
          </a:p>
          <a:p>
            <a:pPr lvl="0"/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8.5.2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操作系统安全</a:t>
            </a:r>
          </a:p>
          <a:p>
            <a:pPr lvl="0"/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1.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操作系统的安全威胁</a:t>
            </a:r>
          </a:p>
          <a:p>
            <a:pPr lvl="0"/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prstClr val="black"/>
                </a:solidFill>
                <a:latin typeface="+mn-ea"/>
              </a:rPr>
              <a:t>1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）非法用户或假冒用户入侵系统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。（</a:t>
            </a:r>
            <a:r>
              <a:rPr lang="en-US" altLang="zh-CN" sz="1600" kern="100" dirty="0">
                <a:solidFill>
                  <a:prstClr val="black"/>
                </a:solidFill>
                <a:latin typeface="+mn-ea"/>
              </a:rPr>
              <a:t>2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）数据被非法破坏或者数据丢失。</a:t>
            </a:r>
          </a:p>
          <a:p>
            <a:pPr lvl="0"/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prstClr val="black"/>
                </a:solidFill>
                <a:latin typeface="+mn-ea"/>
              </a:rPr>
              <a:t>3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）不明病毒的破坏和黑客入侵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。（</a:t>
            </a:r>
            <a:r>
              <a:rPr lang="en-US" altLang="zh-CN" sz="1600" kern="100" dirty="0">
                <a:solidFill>
                  <a:prstClr val="black"/>
                </a:solidFill>
                <a:latin typeface="+mn-ea"/>
              </a:rPr>
              <a:t>4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）操作系统运行不正常。</a:t>
            </a:r>
          </a:p>
          <a:p>
            <a:pPr lvl="0"/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2.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操作系统的脆弱性</a:t>
            </a:r>
          </a:p>
          <a:p>
            <a:pPr lvl="0"/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>
                <a:solidFill>
                  <a:prstClr val="black"/>
                </a:solidFill>
                <a:latin typeface="+mn-ea"/>
              </a:rPr>
              <a:t>1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）远程调用和系统漏洞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。（</a:t>
            </a:r>
            <a:r>
              <a:rPr lang="en-US" altLang="zh-CN" sz="1600" kern="100" dirty="0">
                <a:solidFill>
                  <a:prstClr val="black"/>
                </a:solidFill>
                <a:latin typeface="+mn-ea"/>
              </a:rPr>
              <a:t>2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）进程管理体系存在问题。</a:t>
            </a:r>
          </a:p>
          <a:p>
            <a:pPr lvl="0"/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3.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操作系统的漏洞</a:t>
            </a:r>
          </a:p>
          <a:p>
            <a:pPr lvl="0"/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 smtClean="0">
                <a:solidFill>
                  <a:prstClr val="black"/>
                </a:solidFill>
                <a:latin typeface="+mn-ea"/>
              </a:rPr>
              <a:t>1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）空口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令或弱口令： 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 smtClean="0">
                <a:solidFill>
                  <a:prstClr val="black"/>
                </a:solidFill>
                <a:latin typeface="+mn-ea"/>
              </a:rPr>
              <a:t>2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）默认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共享密钥： </a:t>
            </a:r>
          </a:p>
          <a:p>
            <a:pPr lvl="0"/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 smtClean="0">
                <a:solidFill>
                  <a:prstClr val="black"/>
                </a:solidFill>
                <a:latin typeface="+mn-ea"/>
              </a:rPr>
              <a:t>3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）系统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组件漏洞： 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lang="en-US" altLang="zh-CN" sz="1600" kern="100" dirty="0" smtClean="0">
                <a:solidFill>
                  <a:prstClr val="black"/>
                </a:solidFill>
                <a:latin typeface="+mn-ea"/>
              </a:rPr>
              <a:t>4</a:t>
            </a:r>
            <a:r>
              <a:rPr lang="zh-CN" altLang="en-US" sz="1600" kern="100" dirty="0" smtClean="0">
                <a:solidFill>
                  <a:prstClr val="black"/>
                </a:solidFill>
                <a:latin typeface="+mn-ea"/>
              </a:rPr>
              <a:t>）应用程序</a:t>
            </a:r>
            <a:r>
              <a:rPr lang="zh-CN" altLang="en-US" sz="1600" kern="100" dirty="0">
                <a:solidFill>
                  <a:prstClr val="black"/>
                </a:solidFill>
                <a:latin typeface="+mn-ea"/>
              </a:rPr>
              <a:t>漏洞：</a:t>
            </a:r>
          </a:p>
          <a:p>
            <a:pPr marR="0" lvl="0" rtl="0"/>
            <a:endParaRPr lang="zh-CN" altLang="en-US" b="1" i="0" u="none" strike="noStrike" kern="100" baseline="0" dirty="0" smtClean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7350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8.5.2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操作系统</a:t>
            </a:r>
            <a:r>
              <a:rPr lang="zh-CN" altLang="en-US" sz="2800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01168" lvl="1" indent="0">
              <a:buNone/>
            </a:pPr>
            <a:r>
              <a:rPr lang="en-US" altLang="zh-CN" sz="1700" b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 sz="1700" b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操作系统</a:t>
            </a:r>
            <a:r>
              <a:rPr lang="zh-CN" altLang="en-US" sz="17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中常见的安全保护机制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）进程隔离和内存保护。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）运行模式。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）用户权限控制。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）文件系统访问控制。</a:t>
            </a:r>
          </a:p>
          <a:p>
            <a:pPr marL="201168" lvl="1" indent="0">
              <a:buNone/>
            </a:pPr>
            <a:r>
              <a:rPr lang="en-US" altLang="zh-CN" sz="17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Windows</a:t>
            </a:r>
            <a:r>
              <a:rPr lang="zh-CN" altLang="en-US" sz="17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操作系统及其安全性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安全子系统。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NTFS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文件系统。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服务包和补丁包。</a:t>
            </a:r>
          </a:p>
          <a:p>
            <a:pPr marL="201168" lvl="1" indent="0">
              <a:buNone/>
            </a:pP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zh-CN" altLang="en-US" sz="17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系统日志。</a:t>
            </a:r>
          </a:p>
          <a:p>
            <a:pPr marL="201168" lvl="1" indent="0">
              <a:buNone/>
            </a:pPr>
            <a:r>
              <a:rPr lang="en-US" altLang="zh-CN" sz="17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Windows</a:t>
            </a:r>
            <a:r>
              <a:rPr lang="zh-CN" altLang="en-US" sz="17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系统用户安全设置</a:t>
            </a:r>
          </a:p>
          <a:p>
            <a:pPr marL="201168" lvl="1" indent="0">
              <a:buNone/>
            </a:pPr>
            <a:endParaRPr lang="zh-CN" altLang="en-US" b="1" kern="1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R="0" lvl="1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894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8.1  </a:t>
            </a:r>
            <a:r>
              <a:rPr lang="zh-CN" altLang="en-US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信息安全概述</a:t>
            </a:r>
            <a:endParaRPr lang="zh-CN" altLang="en-US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604494"/>
          </a:xfrm>
        </p:spPr>
        <p:txBody>
          <a:bodyPr>
            <a:normAutofit/>
          </a:bodyPr>
          <a:lstStyle/>
          <a:p>
            <a:pPr lvl="0"/>
            <a:r>
              <a:rPr lang="en-US" altLang="zh-CN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8.1.1  </a:t>
            </a:r>
            <a:r>
              <a:rPr lang="zh-CN" altLang="en-US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信息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安全意识</a:t>
            </a:r>
          </a:p>
          <a:p>
            <a:pPr lvl="0"/>
            <a:r>
              <a:rPr lang="en-US" altLang="zh-CN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8.1.2  </a:t>
            </a:r>
            <a:r>
              <a:rPr lang="zh-CN" altLang="en-US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信息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安全威胁</a:t>
            </a:r>
          </a:p>
          <a:p>
            <a:pPr lvl="0"/>
            <a:r>
              <a:rPr lang="en-US" altLang="zh-CN" sz="1600" b="1" kern="100" dirty="0">
                <a:latin typeface="+mn-ea"/>
              </a:rPr>
              <a:t>1. </a:t>
            </a:r>
            <a:r>
              <a:rPr lang="zh-CN" altLang="en-US" sz="1600" b="1" kern="100" dirty="0">
                <a:latin typeface="+mn-ea"/>
              </a:rPr>
              <a:t>人为威胁</a:t>
            </a:r>
          </a:p>
          <a:p>
            <a:pPr lvl="0"/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1</a:t>
            </a:r>
            <a:r>
              <a:rPr lang="zh-CN" altLang="en-US" sz="1600" kern="100" dirty="0">
                <a:latin typeface="+mn-ea"/>
              </a:rPr>
              <a:t>）无意威胁。</a:t>
            </a:r>
          </a:p>
          <a:p>
            <a:pPr lvl="0"/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2</a:t>
            </a:r>
            <a:r>
              <a:rPr lang="zh-CN" altLang="en-US" sz="1600" kern="100" dirty="0">
                <a:latin typeface="+mn-ea"/>
              </a:rPr>
              <a:t>）有意威胁。</a:t>
            </a:r>
          </a:p>
          <a:p>
            <a:r>
              <a:rPr lang="en-US" altLang="zh-CN" sz="1600" b="1" kern="100" dirty="0">
                <a:latin typeface="+mn-ea"/>
              </a:rPr>
              <a:t>2. </a:t>
            </a:r>
            <a:r>
              <a:rPr lang="zh-CN" altLang="en-US" sz="1600" b="1" kern="100" dirty="0">
                <a:latin typeface="+mn-ea"/>
              </a:rPr>
              <a:t>网络安全缺陷</a:t>
            </a:r>
          </a:p>
          <a:p>
            <a:r>
              <a:rPr lang="en-US" altLang="zh-CN" sz="1600" b="1" kern="100" dirty="0">
                <a:latin typeface="+mn-ea"/>
              </a:rPr>
              <a:t>3. </a:t>
            </a:r>
            <a:r>
              <a:rPr lang="zh-CN" altLang="en-US" sz="1600" b="1" kern="100" dirty="0">
                <a:latin typeface="+mn-ea"/>
              </a:rPr>
              <a:t>软件漏洞</a:t>
            </a:r>
          </a:p>
          <a:p>
            <a:r>
              <a:rPr lang="en-US" altLang="zh-CN" sz="1600" b="1" kern="100" dirty="0">
                <a:latin typeface="+mn-ea"/>
              </a:rPr>
              <a:t>4. </a:t>
            </a:r>
            <a:r>
              <a:rPr lang="zh-CN" altLang="en-US" sz="1600" b="1" kern="100" dirty="0">
                <a:latin typeface="+mn-ea"/>
              </a:rPr>
              <a:t>结构隐患</a:t>
            </a:r>
          </a:p>
          <a:p>
            <a:pPr marR="0" lvl="0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6978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8.5.3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移动终端安全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r>
              <a:rPr lang="en-US" altLang="zh-CN" sz="6400" b="1" kern="100" dirty="0">
                <a:solidFill>
                  <a:schemeClr val="tx1"/>
                </a:solidFill>
                <a:latin typeface="+mn-ea"/>
              </a:rPr>
              <a:t>1. </a:t>
            </a:r>
            <a:r>
              <a:rPr lang="zh-CN" altLang="en-US" sz="6400" b="1" kern="100" dirty="0">
                <a:solidFill>
                  <a:schemeClr val="tx1"/>
                </a:solidFill>
                <a:latin typeface="+mn-ea"/>
              </a:rPr>
              <a:t>移动终端面临的安全问题</a:t>
            </a:r>
          </a:p>
          <a:p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）敏感信息本地存储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）网络数据传输。</a:t>
            </a:r>
          </a:p>
          <a:p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）恶意软件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      （</a:t>
            </a:r>
            <a:r>
              <a:rPr lang="en-US" altLang="zh-CN" sz="6400" kern="10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）应用安全问题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）系统安全问题。</a:t>
            </a:r>
          </a:p>
          <a:p>
            <a:r>
              <a:rPr lang="en-US" altLang="zh-CN" sz="6400" b="1" kern="100" dirty="0">
                <a:solidFill>
                  <a:schemeClr val="tx1"/>
                </a:solidFill>
                <a:latin typeface="+mn-ea"/>
              </a:rPr>
              <a:t>2. </a:t>
            </a:r>
            <a:r>
              <a:rPr lang="zh-CN" altLang="en-US" sz="6400" b="1" kern="100" dirty="0">
                <a:solidFill>
                  <a:schemeClr val="tx1"/>
                </a:solidFill>
                <a:latin typeface="+mn-ea"/>
              </a:rPr>
              <a:t>移动智能终端安全使用建议</a:t>
            </a:r>
          </a:p>
          <a:p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）注意隐私权限的访问请求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）慎重扫描二维码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6400" kern="1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）从正常渠道下载应用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    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）安装安全防护软件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6400" kern="1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）定期备份资料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          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6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）不要登录不安全的无线网。</a:t>
            </a:r>
          </a:p>
          <a:p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7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）避免访问敏感财务信息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  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8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）在网上浏览网页时不要选择“记住我”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6400" kern="1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9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）经常清空缓存数据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      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10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）启动用户认证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6400" kern="1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11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）谨慎对待收到的陌生信息</a:t>
            </a:r>
            <a:r>
              <a:rPr lang="zh-CN" altLang="en-US" sz="6400" kern="100" dirty="0" smtClean="0">
                <a:solidFill>
                  <a:schemeClr val="tx1"/>
                </a:solidFill>
                <a:latin typeface="+mn-ea"/>
              </a:rPr>
              <a:t>。  （</a:t>
            </a:r>
            <a:r>
              <a:rPr lang="en-US" altLang="zh-CN" sz="6400" kern="100" dirty="0">
                <a:solidFill>
                  <a:schemeClr val="tx1"/>
                </a:solidFill>
                <a:latin typeface="+mn-ea"/>
              </a:rPr>
              <a:t>12</a:t>
            </a:r>
            <a:r>
              <a:rPr lang="zh-CN" altLang="en-US" sz="6400" kern="100" dirty="0">
                <a:solidFill>
                  <a:schemeClr val="tx1"/>
                </a:solidFill>
                <a:latin typeface="+mn-ea"/>
              </a:rPr>
              <a:t>）注意安全管理移动终端。</a:t>
            </a:r>
          </a:p>
          <a:p>
            <a:endParaRPr lang="zh-CN" altLang="en-US" kern="100" dirty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  <a:p>
            <a:pPr marR="0" lvl="0" rtl="0"/>
            <a:r>
              <a:rPr lang="zh-CN" altLang="en-US" b="0" i="0" u="none" strike="noStrike" kern="100" baseline="0" dirty="0" smtClean="0">
                <a:solidFill>
                  <a:srgbClr val="2F5496"/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 </a:t>
            </a:r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002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/>
              <a:t>8.5.4 </a:t>
            </a:r>
            <a:r>
              <a:rPr lang="en-US" altLang="zh-CN" sz="2800" b="1" dirty="0" smtClean="0"/>
              <a:t>  </a:t>
            </a:r>
            <a:r>
              <a:rPr lang="zh-CN" altLang="zh-CN" sz="2800" b="1" dirty="0" smtClean="0"/>
              <a:t>应用</a:t>
            </a:r>
            <a:r>
              <a:rPr lang="zh-CN" altLang="zh-CN" sz="2800" b="1" dirty="0"/>
              <a:t>安全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altLang="zh-CN" sz="22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2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应用安全概述</a:t>
            </a:r>
          </a:p>
          <a:p>
            <a:pPr lvl="0"/>
            <a:r>
              <a:rPr lang="en-US" altLang="zh-CN" sz="22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Web</a:t>
            </a:r>
            <a:r>
              <a:rPr lang="zh-CN" altLang="en-US" sz="22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应用安全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注入漏洞。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参数类型检测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。②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参数长度检测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。③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危险参数过滤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。④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参数化查询。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）文件上传漏洞。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系统开发阶段的防御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。②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系统运行阶段的防御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。③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安全设备的防御。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）跨站脚本攻击。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过滤特殊字符：又称作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XSS Filter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，其作用就是过滤客户端提交的有害信息，从而防范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XSS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攻击。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 使用实体化编码：在测试和使用的跨站代码中，几乎都会用到一些常见的特殊符号。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）跨站请求伪造。</a:t>
            </a:r>
          </a:p>
          <a:p>
            <a:pPr lvl="0"/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添加验证码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。②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验证</a:t>
            </a:r>
            <a:r>
              <a:rPr lang="en-US" altLang="zh-CN" sz="2200" kern="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referer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。③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利用</a:t>
            </a:r>
            <a:r>
              <a:rPr lang="en-US" altLang="zh-CN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pPr lvl="0"/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）远程代码执行漏洞。</a:t>
            </a:r>
            <a:endParaRPr lang="en-US" altLang="zh-CN" sz="2200" kern="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禁用高危系统函数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。②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严格过滤关键字符</a:t>
            </a:r>
            <a:r>
              <a:rPr lang="zh-CN" altLang="en-US" sz="2200" kern="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。③ </a:t>
            </a:r>
            <a:r>
              <a:rPr lang="zh-CN" altLang="en-US" sz="2200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严格限制允许的参数类型。</a:t>
            </a: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2654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8.5.4  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应用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安全</a:t>
            </a:r>
            <a:endParaRPr lang="zh-CN" altLang="en-US" sz="2800" i="0" u="none" strike="noStrike" kern="100" baseline="0" dirty="0" smtClean="0">
              <a:solidFill>
                <a:srgbClr val="2F549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384048" lvl="2" indent="0">
              <a:buNone/>
            </a:pPr>
            <a:r>
              <a:rPr lang="en-US" altLang="zh-CN" b="1" kern="100" dirty="0" smtClean="0">
                <a:latin typeface="+mn-ea"/>
              </a:rPr>
              <a:t>3</a:t>
            </a:r>
            <a:r>
              <a:rPr lang="en-US" altLang="zh-CN" b="1" kern="100" dirty="0">
                <a:latin typeface="+mn-ea"/>
              </a:rPr>
              <a:t>. </a:t>
            </a:r>
            <a:r>
              <a:rPr lang="zh-CN" altLang="en-US" b="1" kern="100" dirty="0">
                <a:latin typeface="+mn-ea"/>
              </a:rPr>
              <a:t>恶意代码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1</a:t>
            </a:r>
            <a:r>
              <a:rPr lang="zh-CN" altLang="en-US" kern="100" dirty="0">
                <a:latin typeface="+mn-ea"/>
              </a:rPr>
              <a:t>）恶意代码的定义。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2</a:t>
            </a:r>
            <a:r>
              <a:rPr lang="zh-CN" altLang="en-US" kern="100" dirty="0">
                <a:latin typeface="+mn-ea"/>
              </a:rPr>
              <a:t>）恶意代码的特点。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3</a:t>
            </a:r>
            <a:r>
              <a:rPr lang="zh-CN" altLang="en-US" kern="100" dirty="0">
                <a:latin typeface="+mn-ea"/>
              </a:rPr>
              <a:t>）恶意代码的分类。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4</a:t>
            </a:r>
            <a:r>
              <a:rPr lang="zh-CN" altLang="en-US" kern="100" dirty="0">
                <a:latin typeface="+mn-ea"/>
              </a:rPr>
              <a:t>）恶意代码的危害。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① 破坏数据</a:t>
            </a:r>
            <a:r>
              <a:rPr lang="zh-CN" altLang="en-US" kern="100" dirty="0" smtClean="0">
                <a:latin typeface="+mn-ea"/>
              </a:rPr>
              <a:t>。                       ② </a:t>
            </a:r>
            <a:r>
              <a:rPr lang="zh-CN" altLang="en-US" kern="100" dirty="0">
                <a:latin typeface="+mn-ea"/>
              </a:rPr>
              <a:t>占用磁盘存储空间</a:t>
            </a:r>
            <a:r>
              <a:rPr lang="zh-CN" altLang="en-US" kern="100" dirty="0" smtClean="0">
                <a:latin typeface="+mn-ea"/>
              </a:rPr>
              <a:t>。</a:t>
            </a:r>
            <a:endParaRPr lang="en-US" altLang="zh-CN" kern="100" dirty="0" smtClean="0">
              <a:latin typeface="+mn-ea"/>
            </a:endParaRPr>
          </a:p>
          <a:p>
            <a:pPr marL="384048" lvl="2" indent="0">
              <a:buNone/>
            </a:pPr>
            <a:r>
              <a:rPr lang="zh-CN" altLang="en-US" kern="100" dirty="0" smtClean="0">
                <a:latin typeface="+mn-ea"/>
              </a:rPr>
              <a:t>③ </a:t>
            </a:r>
            <a:r>
              <a:rPr lang="zh-CN" altLang="en-US" kern="100" dirty="0">
                <a:latin typeface="+mn-ea"/>
              </a:rPr>
              <a:t>抢占系统资源</a:t>
            </a:r>
            <a:r>
              <a:rPr lang="zh-CN" altLang="en-US" kern="100" dirty="0" smtClean="0">
                <a:latin typeface="+mn-ea"/>
              </a:rPr>
              <a:t>。                   ④ </a:t>
            </a:r>
            <a:r>
              <a:rPr lang="zh-CN" altLang="en-US" kern="100" dirty="0">
                <a:latin typeface="+mn-ea"/>
              </a:rPr>
              <a:t>影响计算机的运行速度。</a:t>
            </a:r>
          </a:p>
          <a:p>
            <a:pPr marL="384048" lvl="2" indent="0">
              <a:buNone/>
            </a:pPr>
            <a:r>
              <a:rPr lang="en-US" altLang="zh-CN" kern="100" dirty="0">
                <a:latin typeface="+mn-ea"/>
              </a:rPr>
              <a:t>4. </a:t>
            </a:r>
            <a:r>
              <a:rPr lang="zh-CN" altLang="en-US" kern="100" dirty="0">
                <a:latin typeface="+mn-ea"/>
              </a:rPr>
              <a:t>数据安全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1</a:t>
            </a:r>
            <a:r>
              <a:rPr lang="zh-CN" altLang="en-US" kern="100" dirty="0">
                <a:latin typeface="+mn-ea"/>
              </a:rPr>
              <a:t>）数据安全的含义。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2</a:t>
            </a:r>
            <a:r>
              <a:rPr lang="zh-CN" altLang="en-US" kern="100" dirty="0">
                <a:latin typeface="+mn-ea"/>
              </a:rPr>
              <a:t>）数据安全的要素。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① 保密性</a:t>
            </a:r>
            <a:r>
              <a:rPr lang="zh-CN" altLang="en-US" kern="100" dirty="0" smtClean="0">
                <a:latin typeface="+mn-ea"/>
              </a:rPr>
              <a:t>：        ② </a:t>
            </a:r>
            <a:r>
              <a:rPr lang="zh-CN" altLang="en-US" kern="100" dirty="0">
                <a:latin typeface="+mn-ea"/>
              </a:rPr>
              <a:t>完整性： </a:t>
            </a:r>
            <a:r>
              <a:rPr lang="zh-CN" altLang="en-US" kern="100" dirty="0" smtClean="0">
                <a:latin typeface="+mn-ea"/>
              </a:rPr>
              <a:t>     ③ </a:t>
            </a:r>
            <a:r>
              <a:rPr lang="zh-CN" altLang="en-US" kern="100" dirty="0">
                <a:latin typeface="+mn-ea"/>
              </a:rPr>
              <a:t>可用性： 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（</a:t>
            </a:r>
            <a:r>
              <a:rPr lang="en-US" altLang="zh-CN" kern="100" dirty="0">
                <a:latin typeface="+mn-ea"/>
              </a:rPr>
              <a:t>3</a:t>
            </a:r>
            <a:r>
              <a:rPr lang="zh-CN" altLang="en-US" kern="100" dirty="0">
                <a:latin typeface="+mn-ea"/>
              </a:rPr>
              <a:t>）数据安全的组成。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① 数据本身的安全</a:t>
            </a:r>
            <a:r>
              <a:rPr lang="zh-CN" altLang="en-US" kern="100" dirty="0" smtClean="0">
                <a:latin typeface="+mn-ea"/>
              </a:rPr>
              <a:t>：                ② </a:t>
            </a:r>
            <a:r>
              <a:rPr lang="zh-CN" altLang="en-US" kern="100" dirty="0">
                <a:latin typeface="+mn-ea"/>
              </a:rPr>
              <a:t>数据防护的安全： </a:t>
            </a:r>
          </a:p>
          <a:p>
            <a:pPr marL="384048" lvl="2" indent="0">
              <a:buNone/>
            </a:pPr>
            <a:r>
              <a:rPr lang="zh-CN" altLang="en-US" kern="100" dirty="0">
                <a:latin typeface="+mn-ea"/>
              </a:rPr>
              <a:t>③ 数据处理的安全</a:t>
            </a:r>
            <a:r>
              <a:rPr lang="zh-CN" altLang="en-US" kern="100" dirty="0" smtClean="0">
                <a:latin typeface="+mn-ea"/>
              </a:rPr>
              <a:t>：                ④ </a:t>
            </a:r>
            <a:r>
              <a:rPr lang="zh-CN" altLang="en-US" kern="100" dirty="0">
                <a:latin typeface="+mn-ea"/>
              </a:rPr>
              <a:t>数据存储的安全： </a:t>
            </a: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1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0549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8.5.4  </a:t>
            </a:r>
            <a:r>
              <a:rPr lang="zh-CN" altLang="en-US" sz="28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应用安全</a:t>
            </a:r>
            <a:endParaRPr lang="zh-CN" altLang="en-US" sz="2800" b="0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666277"/>
          </a:xfrm>
        </p:spPr>
        <p:txBody>
          <a:bodyPr>
            <a:normAutofit/>
          </a:bodyPr>
          <a:lstStyle/>
          <a:p>
            <a:pPr lvl="0"/>
            <a:r>
              <a:rPr lang="zh-CN" altLang="en-US" sz="1700" kern="100" dirty="0">
                <a:latin typeface="+mn-ea"/>
              </a:rPr>
              <a:t>（</a:t>
            </a:r>
            <a:r>
              <a:rPr lang="en-US" altLang="zh-CN" sz="1700" kern="100" dirty="0">
                <a:latin typeface="+mn-ea"/>
              </a:rPr>
              <a:t>4</a:t>
            </a:r>
            <a:r>
              <a:rPr lang="zh-CN" altLang="en-US" sz="1700" kern="100" dirty="0">
                <a:latin typeface="+mn-ea"/>
              </a:rPr>
              <a:t>）数据安全的威胁因素。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① 硬盘驱动器损坏</a:t>
            </a:r>
            <a:r>
              <a:rPr lang="zh-CN" altLang="en-US" sz="1700" kern="100" dirty="0" smtClean="0">
                <a:latin typeface="+mn-ea"/>
              </a:rPr>
              <a:t>。          ② </a:t>
            </a:r>
            <a:r>
              <a:rPr lang="zh-CN" altLang="en-US" sz="1700" kern="100" dirty="0">
                <a:latin typeface="+mn-ea"/>
              </a:rPr>
              <a:t>人为错误。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③ 黑客</a:t>
            </a:r>
            <a:r>
              <a:rPr lang="zh-CN" altLang="en-US" sz="1700" kern="100" dirty="0" smtClean="0">
                <a:latin typeface="+mn-ea"/>
              </a:rPr>
              <a:t>。                    ④ </a:t>
            </a:r>
            <a:r>
              <a:rPr lang="zh-CN" altLang="en-US" sz="1700" kern="100" dirty="0">
                <a:latin typeface="+mn-ea"/>
              </a:rPr>
              <a:t>病毒。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⑤ 信息窃取</a:t>
            </a:r>
            <a:r>
              <a:rPr lang="zh-CN" altLang="en-US" sz="1700" kern="100" dirty="0" smtClean="0">
                <a:latin typeface="+mn-ea"/>
              </a:rPr>
              <a:t>。                ⑥ </a:t>
            </a:r>
            <a:r>
              <a:rPr lang="zh-CN" altLang="en-US" sz="1700" kern="100" dirty="0">
                <a:latin typeface="+mn-ea"/>
              </a:rPr>
              <a:t>自然灾害。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⑦ 电源故障</a:t>
            </a:r>
            <a:r>
              <a:rPr lang="zh-CN" altLang="en-US" sz="1700" kern="100" dirty="0" smtClean="0">
                <a:latin typeface="+mn-ea"/>
              </a:rPr>
              <a:t>。                ⑧ </a:t>
            </a:r>
            <a:r>
              <a:rPr lang="zh-CN" altLang="en-US" sz="1700" kern="100" dirty="0">
                <a:latin typeface="+mn-ea"/>
              </a:rPr>
              <a:t>磁干扰。</a:t>
            </a:r>
          </a:p>
          <a:p>
            <a:pPr lvl="0"/>
            <a:r>
              <a:rPr lang="zh-CN" altLang="en-US" sz="1700" kern="100" dirty="0">
                <a:latin typeface="+mn-ea"/>
              </a:rPr>
              <a:t>（</a:t>
            </a:r>
            <a:r>
              <a:rPr lang="en-US" altLang="zh-CN" sz="1700" kern="100" dirty="0">
                <a:latin typeface="+mn-ea"/>
              </a:rPr>
              <a:t>5</a:t>
            </a:r>
            <a:r>
              <a:rPr lang="zh-CN" altLang="en-US" sz="1700" kern="100" dirty="0">
                <a:latin typeface="+mn-ea"/>
              </a:rPr>
              <a:t>）数据安全的防护技术。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① 磁盘阵列</a:t>
            </a:r>
            <a:r>
              <a:rPr lang="zh-CN" altLang="en-US" sz="1700" kern="100" dirty="0" smtClean="0">
                <a:latin typeface="+mn-ea"/>
              </a:rPr>
              <a:t>。                ② </a:t>
            </a:r>
            <a:r>
              <a:rPr lang="zh-CN" altLang="en-US" sz="1700" kern="100" dirty="0">
                <a:latin typeface="+mn-ea"/>
              </a:rPr>
              <a:t>数据备份。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③ 双机容错</a:t>
            </a:r>
            <a:r>
              <a:rPr lang="zh-CN" altLang="en-US" sz="1700" kern="100" dirty="0" smtClean="0">
                <a:latin typeface="+mn-ea"/>
              </a:rPr>
              <a:t>。                ④ </a:t>
            </a:r>
            <a:r>
              <a:rPr lang="en-US" altLang="zh-CN" sz="1700" kern="100" dirty="0">
                <a:latin typeface="+mn-ea"/>
              </a:rPr>
              <a:t>NAS</a:t>
            </a:r>
            <a:r>
              <a:rPr lang="zh-CN" altLang="en-US" sz="1700" kern="100" dirty="0">
                <a:latin typeface="+mn-ea"/>
              </a:rPr>
              <a:t>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⑤ 数据迁移</a:t>
            </a:r>
            <a:r>
              <a:rPr lang="zh-CN" altLang="en-US" sz="1700" kern="100" dirty="0" smtClean="0">
                <a:latin typeface="+mn-ea"/>
              </a:rPr>
              <a:t>。                ⑥ </a:t>
            </a:r>
            <a:r>
              <a:rPr lang="zh-CN" altLang="en-US" sz="1700" kern="100" dirty="0">
                <a:latin typeface="+mn-ea"/>
              </a:rPr>
              <a:t>异地容灾。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⑦ </a:t>
            </a:r>
            <a:r>
              <a:rPr lang="en-US" altLang="zh-CN" sz="1700" kern="100" dirty="0">
                <a:latin typeface="+mn-ea"/>
              </a:rPr>
              <a:t>SAN</a:t>
            </a:r>
            <a:r>
              <a:rPr lang="zh-CN" altLang="en-US" sz="1700" kern="100" dirty="0" smtClean="0">
                <a:latin typeface="+mn-ea"/>
              </a:rPr>
              <a:t>。                     ⑧ </a:t>
            </a:r>
            <a:r>
              <a:rPr lang="zh-CN" altLang="en-US" sz="1700" kern="100" dirty="0">
                <a:latin typeface="+mn-ea"/>
              </a:rPr>
              <a:t>数据库加密。</a:t>
            </a:r>
          </a:p>
          <a:p>
            <a:pPr lvl="0"/>
            <a:r>
              <a:rPr lang="zh-CN" altLang="en-US" sz="1700" kern="100" dirty="0">
                <a:latin typeface="+mn-ea"/>
              </a:rPr>
              <a:t>⑨ 硬盘安全加密。</a:t>
            </a:r>
          </a:p>
          <a:p>
            <a:pPr marR="0" lvl="0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1347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8.6 </a:t>
            </a:r>
            <a:r>
              <a:rPr lang="zh-CN" altLang="en-US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信息安全治理</a:t>
            </a:r>
            <a:endParaRPr lang="zh-CN" altLang="en-US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92136"/>
          </a:xfrm>
        </p:spPr>
        <p:txBody>
          <a:bodyPr>
            <a:normAutofit/>
          </a:bodyPr>
          <a:lstStyle/>
          <a:p>
            <a:pPr lvl="0"/>
            <a:r>
              <a:rPr lang="en-US" altLang="zh-CN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8.6.1 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信息安全政策与法规</a:t>
            </a:r>
          </a:p>
          <a:p>
            <a:pPr lvl="0"/>
            <a:r>
              <a:rPr lang="en-US" altLang="zh-CN" sz="1600" kern="100" dirty="0">
                <a:latin typeface="+mn-ea"/>
              </a:rPr>
              <a:t>1. </a:t>
            </a:r>
            <a:r>
              <a:rPr lang="zh-CN" altLang="en-US" sz="1600" kern="100" dirty="0">
                <a:latin typeface="+mn-ea"/>
              </a:rPr>
              <a:t>信息安全的法律法规</a:t>
            </a:r>
          </a:p>
          <a:p>
            <a:pPr lvl="0"/>
            <a:r>
              <a:rPr lang="en-US" altLang="zh-CN" sz="1600" kern="100" dirty="0">
                <a:latin typeface="+mn-ea"/>
              </a:rPr>
              <a:t>2. </a:t>
            </a:r>
            <a:r>
              <a:rPr lang="zh-CN" altLang="en-US" sz="1600" kern="100" dirty="0">
                <a:latin typeface="+mn-ea"/>
              </a:rPr>
              <a:t>公民隐私权的保护</a:t>
            </a:r>
          </a:p>
          <a:p>
            <a:pPr lvl="0"/>
            <a:r>
              <a:rPr lang="en-US" altLang="zh-CN" sz="1600" kern="100" dirty="0">
                <a:latin typeface="+mn-ea"/>
              </a:rPr>
              <a:t>3. </a:t>
            </a:r>
            <a:r>
              <a:rPr lang="zh-CN" altLang="en-US" sz="1600" kern="100" dirty="0">
                <a:latin typeface="+mn-ea"/>
              </a:rPr>
              <a:t>数字知识产权的保护</a:t>
            </a:r>
          </a:p>
          <a:p>
            <a:pPr lvl="0"/>
            <a:r>
              <a:rPr lang="en-US" altLang="zh-CN" sz="1600" kern="100" dirty="0">
                <a:latin typeface="+mn-ea"/>
              </a:rPr>
              <a:t>4. </a:t>
            </a:r>
            <a:r>
              <a:rPr lang="zh-CN" altLang="en-US" sz="1600" kern="100" dirty="0">
                <a:latin typeface="+mn-ea"/>
              </a:rPr>
              <a:t>电子签名的有效性</a:t>
            </a:r>
          </a:p>
          <a:p>
            <a:pPr marR="0" lvl="0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3250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8.6.2 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信息安全标准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体系</a:t>
            </a:r>
            <a:endParaRPr lang="zh-CN" altLang="en-US" sz="2800" i="0" u="none" strike="noStrike" kern="100" baseline="0" dirty="0" smtClean="0">
              <a:solidFill>
                <a:srgbClr val="2F549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68569"/>
          </a:xfrm>
        </p:spPr>
        <p:txBody>
          <a:bodyPr>
            <a:normAutofit/>
          </a:bodyPr>
          <a:lstStyle/>
          <a:p>
            <a:r>
              <a:rPr lang="en-US" altLang="zh-CN" sz="1600" b="1" dirty="0" smtClean="0">
                <a:latin typeface="+mn-ea"/>
              </a:rPr>
              <a:t>1</a:t>
            </a:r>
            <a:r>
              <a:rPr lang="en-US" altLang="zh-CN" sz="1600" b="1" dirty="0">
                <a:latin typeface="+mn-ea"/>
              </a:rPr>
              <a:t>. </a:t>
            </a:r>
            <a:r>
              <a:rPr lang="zh-CN" altLang="zh-CN" sz="1600" b="1" dirty="0">
                <a:latin typeface="+mn-ea"/>
              </a:rPr>
              <a:t>基础标准</a:t>
            </a:r>
          </a:p>
          <a:p>
            <a:r>
              <a:rPr lang="en-US" altLang="zh-CN" sz="1600" b="1" dirty="0">
                <a:latin typeface="+mn-ea"/>
              </a:rPr>
              <a:t>2. </a:t>
            </a:r>
            <a:r>
              <a:rPr lang="zh-CN" altLang="zh-CN" sz="1600" b="1" dirty="0">
                <a:latin typeface="+mn-ea"/>
              </a:rPr>
              <a:t>技术与机制标准</a:t>
            </a:r>
          </a:p>
          <a:p>
            <a:r>
              <a:rPr lang="en-US" altLang="zh-CN" sz="1600" b="1" dirty="0">
                <a:latin typeface="+mn-ea"/>
              </a:rPr>
              <a:t>3. </a:t>
            </a:r>
            <a:r>
              <a:rPr lang="zh-CN" altLang="zh-CN" sz="1600" b="1" dirty="0">
                <a:latin typeface="+mn-ea"/>
              </a:rPr>
              <a:t>管理标准</a:t>
            </a:r>
          </a:p>
          <a:p>
            <a:r>
              <a:rPr lang="en-US" altLang="zh-CN" sz="1600" b="1" dirty="0">
                <a:latin typeface="+mn-ea"/>
              </a:rPr>
              <a:t>4. </a:t>
            </a:r>
            <a:r>
              <a:rPr lang="zh-CN" altLang="zh-CN" sz="1600" b="1" dirty="0">
                <a:latin typeface="+mn-ea"/>
              </a:rPr>
              <a:t>测评标准</a:t>
            </a:r>
          </a:p>
          <a:p>
            <a:r>
              <a:rPr lang="en-US" altLang="zh-CN" sz="1600" b="1" dirty="0">
                <a:latin typeface="+mn-ea"/>
              </a:rPr>
              <a:t>5. </a:t>
            </a:r>
            <a:r>
              <a:rPr lang="zh-CN" altLang="zh-CN" sz="1600" b="1" dirty="0">
                <a:latin typeface="+mn-ea"/>
              </a:rPr>
              <a:t>密码技术标准</a:t>
            </a:r>
          </a:p>
          <a:p>
            <a:r>
              <a:rPr lang="en-US" altLang="zh-CN" sz="1600" b="1" dirty="0">
                <a:latin typeface="+mn-ea"/>
              </a:rPr>
              <a:t>6. </a:t>
            </a:r>
            <a:r>
              <a:rPr lang="zh-CN" altLang="zh-CN" sz="1600" b="1" dirty="0">
                <a:latin typeface="+mn-ea"/>
              </a:rPr>
              <a:t>保密技术标准</a:t>
            </a:r>
          </a:p>
          <a:p>
            <a:pPr marR="0" lvl="0" rtl="0"/>
            <a:endParaRPr lang="zh-CN" altLang="en-US" b="1" i="0" u="none" strike="noStrike" kern="100" baseline="0" dirty="0" smtClean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5156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8.6.3 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信息安全等级保护</a:t>
            </a:r>
            <a:endParaRPr lang="zh-CN" altLang="en-US" sz="2800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/>
          <a:lstStyle/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第一级，信息系统受到破坏后，会对公民、法人和其他组织的合法权益造成损害，但不损害国家安全、社会秩序和公共利益。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第二级，信息系统受到破坏后，会对公民、法人和其他组织的合法权益产生严重损害，或对社会秩序和公共利益造成损害，但不损害国家安全。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第三级，信息系统受到破坏后，会对社会秩序和公共利益造成严重损害，或者对国家安全造成损害。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第四级，信息系统受到破坏后，会对社会秩序和公共利益造成特别严重损害，或者对国家安全造成严重损害。</a:t>
            </a:r>
          </a:p>
          <a:p>
            <a:pPr lvl="0"/>
            <a:r>
              <a:rPr lang="zh-CN" altLang="en-US" sz="1600" kern="100" dirty="0">
                <a:solidFill>
                  <a:schemeClr val="tx1"/>
                </a:solidFill>
                <a:latin typeface="+mn-ea"/>
              </a:rPr>
              <a:t>第五级，信息系统受到破坏后，会对国家安全造成特别严重损害。</a:t>
            </a:r>
          </a:p>
          <a:p>
            <a:pPr marL="0" lvl="0" indent="0">
              <a:lnSpc>
                <a:spcPct val="85000"/>
              </a:lnSpc>
              <a:spcBef>
                <a:spcPct val="0"/>
              </a:spcBef>
              <a:buNone/>
            </a:pPr>
            <a:endParaRPr lang="en-US" altLang="zh-CN" sz="2800" kern="100" spc="-5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 marL="0" lv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zh-CN" sz="2800" kern="100" spc="-5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8.6.4 </a:t>
            </a:r>
            <a:r>
              <a:rPr lang="zh-CN" altLang="en-US" sz="2800" kern="100" spc="-5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信息安全风险评估</a:t>
            </a: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677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8.1.3 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信息安全技术架构</a:t>
            </a:r>
            <a:endParaRPr lang="zh-CN" altLang="en-US" sz="2800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1.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预警</a:t>
            </a:r>
          </a:p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2.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保护</a:t>
            </a:r>
          </a:p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3.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检测</a:t>
            </a:r>
          </a:p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4.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反应</a:t>
            </a:r>
          </a:p>
          <a:p>
            <a:pPr lvl="0"/>
            <a:r>
              <a:rPr lang="en-US" altLang="zh-CN" sz="1600" b="1" kern="100" dirty="0">
                <a:solidFill>
                  <a:schemeClr val="tx1"/>
                </a:solidFill>
                <a:latin typeface="+mn-ea"/>
              </a:rPr>
              <a:t>5. </a:t>
            </a:r>
            <a:r>
              <a:rPr lang="zh-CN" altLang="en-US" sz="1600" b="1" kern="100" dirty="0">
                <a:solidFill>
                  <a:schemeClr val="tx1"/>
                </a:solidFill>
                <a:latin typeface="+mn-ea"/>
              </a:rPr>
              <a:t>恢复</a:t>
            </a: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172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8.1.4 </a:t>
            </a:r>
            <a:r>
              <a:rPr lang="zh-CN" altLang="en-US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常见的信息安全技术</a:t>
            </a:r>
            <a:endParaRPr lang="zh-CN" altLang="en-US" sz="2800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1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．信息加密解密技术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2.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防火墙技术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3.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虚拟专用网（</a:t>
            </a: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VPN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）技术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4.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入侵检测技术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5.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病毒防护技术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6.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数字签名和生物识别技术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7.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访问控制技术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solidFill>
                  <a:prstClr val="black"/>
                </a:solidFill>
                <a:latin typeface="+mn-ea"/>
              </a:rPr>
              <a:t>8. </a:t>
            </a:r>
            <a:r>
              <a:rPr lang="zh-CN" altLang="en-US" sz="1600" b="1" kern="100" dirty="0">
                <a:solidFill>
                  <a:prstClr val="black"/>
                </a:solidFill>
                <a:latin typeface="+mn-ea"/>
              </a:rPr>
              <a:t>安全审计技术 </a:t>
            </a:r>
          </a:p>
          <a:p>
            <a:pPr marL="384048" lvl="2" indent="0">
              <a:buNone/>
            </a:pPr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2" rtl="0"/>
            <a:endParaRPr lang="zh-CN" altLang="en-US" b="1" i="0" u="none" strike="noStrike" kern="100" baseline="0" dirty="0" smtClean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644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8.2 </a:t>
            </a:r>
            <a:r>
              <a:rPr lang="zh-CN" altLang="en-US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密码学</a:t>
            </a:r>
            <a:r>
              <a:rPr lang="zh-CN" altLang="en-US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及其应用</a:t>
            </a:r>
            <a:endParaRPr lang="zh-CN" altLang="en-US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>
            <a:normAutofit/>
          </a:bodyPr>
          <a:lstStyle/>
          <a:p>
            <a:pPr marL="384048" lvl="2" indent="0">
              <a:buNone/>
            </a:pPr>
            <a:r>
              <a:rPr lang="en-US" altLang="zh-CN" sz="30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8.2.1 </a:t>
            </a:r>
            <a:r>
              <a:rPr lang="zh-CN" altLang="en-US" sz="3000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密码学概述</a:t>
            </a:r>
          </a:p>
          <a:p>
            <a:pPr marL="384048" lvl="2" indent="0">
              <a:buNone/>
            </a:pPr>
            <a:r>
              <a:rPr lang="en-US" altLang="zh-CN" sz="17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17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密码学的概念</a:t>
            </a:r>
          </a:p>
          <a:p>
            <a:pPr marL="384048" lvl="2" indent="0">
              <a:buNone/>
            </a:pPr>
            <a:r>
              <a:rPr lang="en-US" altLang="zh-CN" sz="17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17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密码学的发展历程</a:t>
            </a:r>
          </a:p>
          <a:p>
            <a:pPr marL="384048" lvl="2" indent="0">
              <a:buNone/>
            </a:pP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第一阶段：从古代到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世纪末，古典密码学的发展阶段。</a:t>
            </a:r>
          </a:p>
          <a:p>
            <a:pPr marL="384048" lvl="2" indent="0">
              <a:buNone/>
            </a:pP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第二阶段：从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世纪初到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1949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年，近代密码学的发展阶段。</a:t>
            </a:r>
          </a:p>
          <a:p>
            <a:pPr marL="384048" lvl="2" indent="0">
              <a:buNone/>
            </a:pP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第三阶段：从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1949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年到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1975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年，现代密码学的发展阶段。</a:t>
            </a:r>
          </a:p>
          <a:p>
            <a:pPr marL="384048" lvl="2" indent="0">
              <a:buNone/>
            </a:pP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第四阶段：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1976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年至今</a:t>
            </a:r>
            <a:r>
              <a:rPr lang="zh-CN" altLang="en-US" sz="17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17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4048" lvl="2" indent="0">
              <a:buNone/>
            </a:pPr>
            <a:r>
              <a:rPr lang="en-US" altLang="zh-CN" sz="17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1700" b="1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密码体制</a:t>
            </a:r>
          </a:p>
          <a:p>
            <a:pPr marL="384048" lvl="2" indent="0">
              <a:buNone/>
            </a:pP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）对称密码体制</a:t>
            </a:r>
            <a:r>
              <a:rPr lang="zh-CN" altLang="en-US" sz="17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。（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）非对称密码体制。</a:t>
            </a:r>
          </a:p>
          <a:p>
            <a:pPr marL="384048" lvl="2" indent="0">
              <a:buNone/>
            </a:pPr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2" rtl="0"/>
            <a:endParaRPr lang="zh-CN" altLang="en-US" b="1" i="0" u="none" strike="noStrike" kern="100" baseline="0" dirty="0" smtClean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01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i="0" u="none" strike="noStrike" kern="100" baseline="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8.2.2  </a:t>
            </a:r>
            <a:r>
              <a:rPr lang="zh-CN" altLang="en-US" sz="2800" i="0" u="none" strike="noStrike" kern="100" baseline="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数字签名技术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4048" lvl="2" indent="0">
              <a:buNone/>
            </a:pPr>
            <a:r>
              <a:rPr lang="zh-CN" altLang="en-US" sz="17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数字签名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中常用到哈希算法，在此简单介绍一下。</a:t>
            </a:r>
          </a:p>
          <a:p>
            <a:pPr marL="384048" lvl="2" indent="0">
              <a:buNone/>
            </a:pP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）哈希算法。   </a:t>
            </a:r>
            <a:endParaRPr lang="en-US" altLang="zh-CN" sz="1700" kern="1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4048" lvl="2" indent="0">
              <a:buNone/>
            </a:pPr>
            <a:r>
              <a:rPr lang="zh-CN" altLang="en-US" sz="17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7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）数字签名过程。</a:t>
            </a:r>
          </a:p>
          <a:p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zh-CN" altLang="en-US" b="1" kern="100" dirty="0">
              <a:solidFill>
                <a:prstClr val="black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0" rtl="0"/>
            <a:endParaRPr lang="zh-CN" altLang="en-US" b="0" i="0" u="none" strike="noStrike" kern="100" baseline="0" dirty="0" smtClean="0">
              <a:solidFill>
                <a:srgbClr val="2F5496"/>
              </a:solidFill>
              <a:latin typeface="Times New Roman" panose="02020603050405020304" pitchFamily="18" charset="0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2381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8.2.3 </a:t>
            </a:r>
            <a:r>
              <a:rPr lang="zh-CN" altLang="en-US" kern="1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信息</a:t>
            </a:r>
            <a:r>
              <a:rPr lang="zh-CN" altLang="en-US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安全中的密码学应用</a:t>
            </a:r>
            <a:endParaRPr lang="zh-CN" altLang="en-US" i="0" u="none" strike="noStrike" kern="100" baseline="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8393" y="1737360"/>
            <a:ext cx="10507287" cy="4131734"/>
          </a:xfrm>
        </p:spPr>
        <p:txBody>
          <a:bodyPr/>
          <a:lstStyle/>
          <a:p>
            <a:pPr marL="566928" lvl="3" indent="0">
              <a:buNone/>
            </a:pPr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1</a:t>
            </a:r>
            <a:r>
              <a:rPr lang="zh-CN" altLang="en-US" sz="1600" kern="100" dirty="0">
                <a:latin typeface="+mn-ea"/>
              </a:rPr>
              <a:t>）机密性保护问题： </a:t>
            </a:r>
          </a:p>
          <a:p>
            <a:pPr marL="566928" lvl="3" indent="0">
              <a:buNone/>
            </a:pPr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2</a:t>
            </a:r>
            <a:r>
              <a:rPr lang="zh-CN" altLang="en-US" sz="1600" kern="100" dirty="0">
                <a:latin typeface="+mn-ea"/>
              </a:rPr>
              <a:t>）完整性保护问题： </a:t>
            </a:r>
          </a:p>
          <a:p>
            <a:pPr marL="566928" lvl="3" indent="0">
              <a:buNone/>
            </a:pPr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3</a:t>
            </a:r>
            <a:r>
              <a:rPr lang="zh-CN" altLang="en-US" sz="1600" kern="100" dirty="0">
                <a:latin typeface="+mn-ea"/>
              </a:rPr>
              <a:t>）可鉴别性保护问题： </a:t>
            </a:r>
          </a:p>
          <a:p>
            <a:pPr marL="566928" lvl="3" indent="0">
              <a:buNone/>
            </a:pPr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4</a:t>
            </a:r>
            <a:r>
              <a:rPr lang="zh-CN" altLang="en-US" sz="1600" kern="100" dirty="0">
                <a:latin typeface="+mn-ea"/>
              </a:rPr>
              <a:t>）不可否认性保护问题： </a:t>
            </a:r>
          </a:p>
          <a:p>
            <a:pPr marL="566928" lvl="3" indent="0">
              <a:buNone/>
            </a:pPr>
            <a:r>
              <a:rPr lang="zh-CN" altLang="en-US" sz="1600" kern="100" dirty="0">
                <a:latin typeface="+mn-ea"/>
              </a:rPr>
              <a:t>（</a:t>
            </a:r>
            <a:r>
              <a:rPr lang="en-US" altLang="zh-CN" sz="1600" kern="100" dirty="0">
                <a:latin typeface="+mn-ea"/>
              </a:rPr>
              <a:t>5</a:t>
            </a:r>
            <a:r>
              <a:rPr lang="zh-CN" altLang="en-US" sz="1600" kern="100" dirty="0">
                <a:latin typeface="+mn-ea"/>
              </a:rPr>
              <a:t>）授权与访问控制的问题：</a:t>
            </a:r>
          </a:p>
          <a:p>
            <a:pPr marL="566928" marR="0" lvl="3" indent="0" rtl="0">
              <a:buNone/>
            </a:pPr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708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8.3 </a:t>
            </a:r>
            <a:r>
              <a:rPr lang="zh-CN" altLang="en-US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物理</a:t>
            </a:r>
            <a:r>
              <a:rPr lang="zh-CN" altLang="en-US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</a:t>
            </a:r>
            <a:endParaRPr lang="zh-CN" altLang="en-US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>
            <a:normAutofit fontScale="92500" lnSpcReduction="10000"/>
          </a:bodyPr>
          <a:lstStyle/>
          <a:p>
            <a:pPr marL="384048" lvl="2" indent="0">
              <a:buNone/>
            </a:pPr>
            <a:r>
              <a:rPr lang="en-US" altLang="zh-CN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8.3.1 </a:t>
            </a:r>
            <a:r>
              <a:rPr lang="zh-CN" altLang="en-US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物理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安全概述 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latin typeface="+mn-ea"/>
              </a:rPr>
              <a:t>1. </a:t>
            </a:r>
            <a:r>
              <a:rPr lang="zh-CN" altLang="en-US" sz="1600" b="1" kern="100" dirty="0">
                <a:latin typeface="+mn-ea"/>
              </a:rPr>
              <a:t>物理安全的定义</a:t>
            </a:r>
          </a:p>
          <a:p>
            <a:pPr marL="384048" lvl="2" indent="0">
              <a:buNone/>
            </a:pPr>
            <a:r>
              <a:rPr lang="en-US" altLang="zh-CN" sz="1600" b="1" kern="100" dirty="0">
                <a:latin typeface="+mn-ea"/>
              </a:rPr>
              <a:t>2. </a:t>
            </a:r>
            <a:r>
              <a:rPr lang="zh-CN" altLang="en-US" sz="1600" b="1" kern="100" dirty="0">
                <a:latin typeface="+mn-ea"/>
              </a:rPr>
              <a:t>物理安全的范围</a:t>
            </a:r>
          </a:p>
          <a:p>
            <a:pPr marL="384048" lvl="2" indent="0">
              <a:buNone/>
            </a:pPr>
            <a:r>
              <a:rPr lang="zh-CN" altLang="en-US" sz="1700" kern="100" dirty="0">
                <a:latin typeface="+mn-ea"/>
              </a:rPr>
              <a:t>（</a:t>
            </a:r>
            <a:r>
              <a:rPr lang="en-US" altLang="zh-CN" sz="1700" kern="100" dirty="0">
                <a:latin typeface="+mn-ea"/>
              </a:rPr>
              <a:t>1</a:t>
            </a:r>
            <a:r>
              <a:rPr lang="zh-CN" altLang="en-US" sz="1700" kern="100" dirty="0">
                <a:latin typeface="+mn-ea"/>
              </a:rPr>
              <a:t>）环境安全</a:t>
            </a:r>
            <a:r>
              <a:rPr lang="zh-CN" altLang="en-US" sz="1700" kern="100" dirty="0" smtClean="0">
                <a:latin typeface="+mn-ea"/>
              </a:rPr>
              <a:t>：（</a:t>
            </a:r>
            <a:r>
              <a:rPr lang="en-US" altLang="zh-CN" sz="1700" kern="100" dirty="0">
                <a:latin typeface="+mn-ea"/>
              </a:rPr>
              <a:t>2</a:t>
            </a:r>
            <a:r>
              <a:rPr lang="zh-CN" altLang="en-US" sz="1700" kern="100" dirty="0">
                <a:latin typeface="+mn-ea"/>
              </a:rPr>
              <a:t>）设备安全和介质安全：</a:t>
            </a:r>
            <a:r>
              <a:rPr lang="zh-CN" altLang="en-US" b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  <a:p>
            <a:pPr marL="384048" lvl="2" indent="0">
              <a:buNone/>
            </a:pPr>
            <a:r>
              <a:rPr lang="en-US" altLang="zh-CN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8.3.2 </a:t>
            </a:r>
            <a:r>
              <a:rPr lang="zh-CN" altLang="en-US" sz="2800" kern="1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物理环境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</a:rPr>
              <a:t>安全</a:t>
            </a:r>
          </a:p>
          <a:p>
            <a:pPr marL="384048" lvl="2" indent="0">
              <a:buNone/>
            </a:pPr>
            <a:r>
              <a:rPr lang="en-US" altLang="zh-CN" sz="1700" b="1" kern="100" dirty="0">
                <a:latin typeface="+mn-ea"/>
              </a:rPr>
              <a:t>1. </a:t>
            </a:r>
            <a:r>
              <a:rPr lang="zh-CN" altLang="en-US" sz="1700" b="1" kern="100" dirty="0">
                <a:latin typeface="+mn-ea"/>
              </a:rPr>
              <a:t>物理位置选择要求</a:t>
            </a:r>
          </a:p>
          <a:p>
            <a:pPr marL="384048" lvl="2" indent="0">
              <a:buNone/>
            </a:pPr>
            <a:r>
              <a:rPr lang="en-US" altLang="zh-CN" sz="1700" b="1" kern="100" dirty="0">
                <a:latin typeface="+mn-ea"/>
              </a:rPr>
              <a:t>2. </a:t>
            </a:r>
            <a:r>
              <a:rPr lang="zh-CN" altLang="en-US" sz="1700" b="1" kern="100" dirty="0">
                <a:latin typeface="+mn-ea"/>
              </a:rPr>
              <a:t>物理访问控制要求</a:t>
            </a:r>
          </a:p>
          <a:p>
            <a:pPr marL="384048" lvl="2" indent="0">
              <a:buNone/>
            </a:pPr>
            <a:r>
              <a:rPr lang="en-US" altLang="zh-CN" sz="1700" b="1" kern="100" dirty="0">
                <a:latin typeface="+mn-ea"/>
              </a:rPr>
              <a:t>3. </a:t>
            </a:r>
            <a:r>
              <a:rPr lang="zh-CN" altLang="en-US" sz="1700" b="1" kern="100" dirty="0">
                <a:latin typeface="+mn-ea"/>
              </a:rPr>
              <a:t>防盗窃和防破坏</a:t>
            </a:r>
          </a:p>
          <a:p>
            <a:pPr marL="384048" lvl="2" indent="0">
              <a:buNone/>
            </a:pPr>
            <a:r>
              <a:rPr lang="zh-CN" altLang="en-US" sz="1700" kern="100" dirty="0">
                <a:latin typeface="+mn-ea"/>
              </a:rPr>
              <a:t>（</a:t>
            </a:r>
            <a:r>
              <a:rPr lang="en-US" altLang="zh-CN" sz="1700" kern="100" dirty="0">
                <a:latin typeface="+mn-ea"/>
              </a:rPr>
              <a:t>1</a:t>
            </a:r>
            <a:r>
              <a:rPr lang="zh-CN" altLang="en-US" sz="1700" kern="100" dirty="0">
                <a:latin typeface="+mn-ea"/>
              </a:rPr>
              <a:t>）应对机房设备或主要部件进行固定，并设置明显的不易除去的标志。</a:t>
            </a:r>
          </a:p>
          <a:p>
            <a:pPr marL="384048" lvl="2" indent="0">
              <a:buNone/>
            </a:pPr>
            <a:r>
              <a:rPr lang="zh-CN" altLang="en-US" sz="1700" kern="100" dirty="0">
                <a:latin typeface="+mn-ea"/>
              </a:rPr>
              <a:t>（</a:t>
            </a:r>
            <a:r>
              <a:rPr lang="en-US" altLang="zh-CN" sz="1700" kern="100" dirty="0">
                <a:latin typeface="+mn-ea"/>
              </a:rPr>
              <a:t>2</a:t>
            </a:r>
            <a:r>
              <a:rPr lang="zh-CN" altLang="en-US" sz="1700" kern="100" dirty="0">
                <a:latin typeface="+mn-ea"/>
              </a:rPr>
              <a:t>）应将通信线缆铺设在隐蔽处，可铺设在地下或管道中。</a:t>
            </a:r>
          </a:p>
          <a:p>
            <a:pPr marL="384048" lvl="2" indent="0">
              <a:buNone/>
            </a:pPr>
            <a:r>
              <a:rPr lang="zh-CN" altLang="en-US" sz="1700" kern="100" dirty="0">
                <a:latin typeface="+mn-ea"/>
              </a:rPr>
              <a:t>（</a:t>
            </a:r>
            <a:r>
              <a:rPr lang="en-US" altLang="zh-CN" sz="1700" kern="100" dirty="0">
                <a:latin typeface="+mn-ea"/>
              </a:rPr>
              <a:t>3</a:t>
            </a:r>
            <a:r>
              <a:rPr lang="zh-CN" altLang="en-US" sz="1700" kern="100" dirty="0">
                <a:latin typeface="+mn-ea"/>
              </a:rPr>
              <a:t>）应设置机房防盗报警系统或设置有专人值守的视频监控系统。</a:t>
            </a:r>
          </a:p>
          <a:p>
            <a:pPr marL="384048" lvl="2" indent="0">
              <a:buNone/>
            </a:pPr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lvl="2"/>
            <a:endParaRPr lang="zh-CN" altLang="en-US" b="1" kern="1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R="0" lvl="2" rtl="0"/>
            <a:endParaRPr lang="zh-CN" altLang="en-US" b="1" i="0" u="none" strike="noStrike" kern="100" baseline="0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9852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8.3</a:t>
            </a:r>
            <a:r>
              <a:rPr lang="en-US" altLang="zh-CN" sz="2800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 </a:t>
            </a:r>
            <a:r>
              <a:rPr lang="zh-CN" altLang="en-US" sz="2800" kern="1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物理环境安全</a:t>
            </a:r>
            <a:endParaRPr lang="zh-CN" altLang="en-US" sz="2800" b="0" i="0" u="none" strike="noStrike" kern="100" baseline="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566928" lvl="3" indent="0">
              <a:buNone/>
            </a:pPr>
            <a:r>
              <a:rPr lang="en-US" altLang="zh-CN" sz="2200" b="1" kern="100" dirty="0">
                <a:latin typeface="+mn-ea"/>
              </a:rPr>
              <a:t>4. </a:t>
            </a:r>
            <a:r>
              <a:rPr lang="zh-CN" altLang="en-US" sz="2200" b="1" kern="100" dirty="0">
                <a:latin typeface="+mn-ea"/>
              </a:rPr>
              <a:t>防雷击要求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1</a:t>
            </a:r>
            <a:r>
              <a:rPr lang="zh-CN" altLang="en-US" sz="2200" kern="100" dirty="0">
                <a:latin typeface="+mn-ea"/>
              </a:rPr>
              <a:t>）应将各类机柜、设施和设备等通过接地系统安全接地。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2</a:t>
            </a:r>
            <a:r>
              <a:rPr lang="zh-CN" altLang="en-US" sz="2200" kern="100" dirty="0">
                <a:latin typeface="+mn-ea"/>
              </a:rPr>
              <a:t>）应采取措施防止感应雷，如设置防雷保安器或过压保护装置等。</a:t>
            </a:r>
          </a:p>
          <a:p>
            <a:pPr marL="566928" lvl="3" indent="0">
              <a:buNone/>
            </a:pPr>
            <a:r>
              <a:rPr lang="en-US" altLang="zh-CN" sz="2200" b="1" kern="100" dirty="0">
                <a:latin typeface="+mn-ea"/>
              </a:rPr>
              <a:t>5. </a:t>
            </a:r>
            <a:r>
              <a:rPr lang="zh-CN" altLang="en-US" sz="2200" b="1" kern="100" dirty="0">
                <a:latin typeface="+mn-ea"/>
              </a:rPr>
              <a:t>防火要求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1</a:t>
            </a:r>
            <a:r>
              <a:rPr lang="zh-CN" altLang="en-US" sz="2200" kern="100" dirty="0">
                <a:latin typeface="+mn-ea"/>
              </a:rPr>
              <a:t>）应设置火灾自动消防系统，能够自动检测火情、自动报警并自动灭火。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2</a:t>
            </a:r>
            <a:r>
              <a:rPr lang="zh-CN" altLang="en-US" sz="2200" kern="100" dirty="0">
                <a:latin typeface="+mn-ea"/>
              </a:rPr>
              <a:t>）机房及相关的工作间和辅助间应采用具有耐火等级的建筑材料。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3</a:t>
            </a:r>
            <a:r>
              <a:rPr lang="zh-CN" altLang="en-US" sz="2200" kern="100" dirty="0">
                <a:latin typeface="+mn-ea"/>
              </a:rPr>
              <a:t>）应对机房进行划分区域管理，区域和区域之间设置隔离防火措施。</a:t>
            </a:r>
          </a:p>
          <a:p>
            <a:pPr marL="566928" lvl="3" indent="0">
              <a:buNone/>
            </a:pPr>
            <a:r>
              <a:rPr lang="en-US" altLang="zh-CN" sz="2200" b="1" kern="100" dirty="0">
                <a:latin typeface="+mn-ea"/>
              </a:rPr>
              <a:t>6. </a:t>
            </a:r>
            <a:r>
              <a:rPr lang="zh-CN" altLang="en-US" sz="2200" b="1" kern="100" dirty="0">
                <a:latin typeface="+mn-ea"/>
              </a:rPr>
              <a:t>防水和防潮要求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1</a:t>
            </a:r>
            <a:r>
              <a:rPr lang="zh-CN" altLang="en-US" sz="2200" kern="100" dirty="0">
                <a:latin typeface="+mn-ea"/>
              </a:rPr>
              <a:t>）应采取措施防止雨水通过机房窗户、屋顶和墙壁渗透。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2</a:t>
            </a:r>
            <a:r>
              <a:rPr lang="zh-CN" altLang="en-US" sz="2200" kern="100" dirty="0">
                <a:latin typeface="+mn-ea"/>
              </a:rPr>
              <a:t>）应采取措施防止机房内水蒸气结露和地下积水的转移与渗透。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3</a:t>
            </a:r>
            <a:r>
              <a:rPr lang="zh-CN" altLang="en-US" sz="2200" kern="100" dirty="0">
                <a:latin typeface="+mn-ea"/>
              </a:rPr>
              <a:t>）应安装对水敏感的检测仪表或元件，对机房进行防水检测和报警。</a:t>
            </a:r>
          </a:p>
          <a:p>
            <a:pPr marL="566928" lvl="3" indent="0">
              <a:buNone/>
            </a:pPr>
            <a:r>
              <a:rPr lang="en-US" altLang="zh-CN" sz="2200" b="1" kern="100" dirty="0">
                <a:latin typeface="+mn-ea"/>
              </a:rPr>
              <a:t>7. </a:t>
            </a:r>
            <a:r>
              <a:rPr lang="zh-CN" altLang="en-US" sz="2200" b="1" kern="100" dirty="0">
                <a:latin typeface="+mn-ea"/>
              </a:rPr>
              <a:t>防静电要求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1</a:t>
            </a:r>
            <a:r>
              <a:rPr lang="zh-CN" altLang="en-US" sz="2200" kern="100" dirty="0">
                <a:latin typeface="+mn-ea"/>
              </a:rPr>
              <a:t>）应安装防静电地板并采用必要的接地措施防静电。</a:t>
            </a:r>
          </a:p>
          <a:p>
            <a:pPr marL="566928" lvl="3" indent="0">
              <a:buNone/>
            </a:pPr>
            <a:r>
              <a:rPr lang="zh-CN" altLang="en-US" sz="2200" kern="100" dirty="0">
                <a:latin typeface="+mn-ea"/>
              </a:rPr>
              <a:t>（</a:t>
            </a:r>
            <a:r>
              <a:rPr lang="en-US" altLang="zh-CN" sz="2200" kern="100" dirty="0">
                <a:latin typeface="+mn-ea"/>
              </a:rPr>
              <a:t>2</a:t>
            </a:r>
            <a:r>
              <a:rPr lang="zh-CN" altLang="en-US" sz="2200" kern="100" dirty="0">
                <a:latin typeface="+mn-ea"/>
              </a:rPr>
              <a:t>）应采取措施防止静电的产生，如采用静电消除器、佩戴防静电手环等。</a:t>
            </a:r>
          </a:p>
          <a:p>
            <a:pPr marL="566928" marR="0" lvl="3" indent="0" rtl="0">
              <a:buNone/>
            </a:pPr>
            <a:endParaRPr lang="zh-CN" altLang="en-US" i="0" u="none" strike="noStrike" kern="100" baseline="0" dirty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128587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2575</Words>
  <Application>Microsoft Office PowerPoint</Application>
  <PresentationFormat>宽屏</PresentationFormat>
  <Paragraphs>273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4" baseType="lpstr">
      <vt:lpstr>等线</vt:lpstr>
      <vt:lpstr>等线 Light</vt:lpstr>
      <vt:lpstr>黑体</vt:lpstr>
      <vt:lpstr>宋体</vt:lpstr>
      <vt:lpstr>Calibri</vt:lpstr>
      <vt:lpstr>Calibri Light</vt:lpstr>
      <vt:lpstr>Times New Roman</vt:lpstr>
      <vt:lpstr>回顾</vt:lpstr>
      <vt:lpstr>第8章  信息安全</vt:lpstr>
      <vt:lpstr>8.1  信息安全概述</vt:lpstr>
      <vt:lpstr>8.1.3 信息安全技术架构</vt:lpstr>
      <vt:lpstr>8.1.4 常见的信息安全技术</vt:lpstr>
      <vt:lpstr> 8.2 密码学及其应用</vt:lpstr>
      <vt:lpstr>8.2.2  数字签名技术</vt:lpstr>
      <vt:lpstr>8.2.3 信息安全中的密码学应用</vt:lpstr>
      <vt:lpstr>8.3 物理安全</vt:lpstr>
      <vt:lpstr>8.3.2 物理环境安全</vt:lpstr>
      <vt:lpstr>8.3.2  物理环境安全</vt:lpstr>
      <vt:lpstr>8.3.3 物理设备安全</vt:lpstr>
      <vt:lpstr>8.4 网络安全</vt:lpstr>
      <vt:lpstr>8.4.2  防火墙</vt:lpstr>
      <vt:lpstr>8.4.3  入侵检测系统</vt:lpstr>
      <vt:lpstr>8.4.3  入侵检测系统</vt:lpstr>
      <vt:lpstr>8.4.4 虚拟专用网</vt:lpstr>
      <vt:lpstr> 8.4.5  无线网络安全</vt:lpstr>
      <vt:lpstr>8.5 系统安全</vt:lpstr>
      <vt:lpstr>8.5.2 操作系统安全</vt:lpstr>
      <vt:lpstr>8.5.3 移动终端安全</vt:lpstr>
      <vt:lpstr>8.5.4   应用安全</vt:lpstr>
      <vt:lpstr>8.5.4  应用安全</vt:lpstr>
      <vt:lpstr>8.5.4  应用安全</vt:lpstr>
      <vt:lpstr>8.6 信息安全治理</vt:lpstr>
      <vt:lpstr>8.6.2 信息安全标准体系</vt:lpstr>
      <vt:lpstr>8.6.3 信息安全等级保护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第8章   信息安全</dc:title>
  <dc:creator>eyi0213@sina.com</dc:creator>
  <cp:lastModifiedBy>dell</cp:lastModifiedBy>
  <cp:revision>14</cp:revision>
  <dcterms:created xsi:type="dcterms:W3CDTF">2020-09-05T11:09:41Z</dcterms:created>
  <dcterms:modified xsi:type="dcterms:W3CDTF">2020-09-15T01:51:39Z</dcterms:modified>
</cp:coreProperties>
</file>